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Economica" panose="020B0604020202020204" charset="0"/>
      <p:regular r:id="rId16"/>
      <p:bold r:id="rId17"/>
      <p:italic r:id="rId18"/>
      <p:boldItalic r:id="rId19"/>
    </p:embeddedFont>
    <p:embeddedFont>
      <p:font typeface="Open Sans" panose="020B0606030504020204" pitchFamily="34" charset="0"/>
      <p:regular r:id="rId20"/>
      <p:bold r:id="rId21"/>
      <p:italic r:id="rId22"/>
      <p:boldItalic r:id="rId23"/>
    </p:embeddedFont>
    <p:embeddedFont>
      <p:font typeface="Playfair Display" panose="000005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355" y="3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972163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9721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d9e5524d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d9e5524d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9d9e5524d0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9d9e5524d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9d9e5524d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9d9e5524d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6f972163_0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6f9721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f972163_0_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97216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d9e5524d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d9e5524d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972163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97216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9d9e5524d0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9d9e5524d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f972163_0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f97216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d9e5524d0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d9e5524d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f972163_0_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f97216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9d9e5524d0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9d9e5524d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hyperlink" Target="https://www.kaggle.com/datasets/shariful07/student-mental-health/dat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idx="4294967295"/>
          </p:nvPr>
        </p:nvSpPr>
        <p:spPr>
          <a:xfrm>
            <a:off x="5836250" y="1132900"/>
            <a:ext cx="3204000" cy="3536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sz="6300">
              <a:solidFill>
                <a:schemeClr val="accent1"/>
              </a:solidFill>
            </a:endParaRPr>
          </a:p>
          <a:p>
            <a:pPr marL="0" lvl="0" indent="0" algn="ctr" rtl="0">
              <a:spcBef>
                <a:spcPts val="0"/>
              </a:spcBef>
              <a:spcAft>
                <a:spcPts val="0"/>
              </a:spcAft>
              <a:buClr>
                <a:schemeClr val="dk2"/>
              </a:buClr>
              <a:buSzPts val="990"/>
              <a:buFont typeface="Arial"/>
              <a:buNone/>
            </a:pPr>
            <a:r>
              <a:rPr lang="en" sz="6300">
                <a:solidFill>
                  <a:schemeClr val="accent1"/>
                </a:solidFill>
              </a:rPr>
              <a:t>———</a:t>
            </a:r>
            <a:endParaRPr sz="6300">
              <a:solidFill>
                <a:schemeClr val="accent1"/>
              </a:solidFill>
            </a:endParaRPr>
          </a:p>
          <a:p>
            <a:pPr marL="0" lvl="0" indent="0" algn="ctr" rtl="0">
              <a:spcBef>
                <a:spcPts val="0"/>
              </a:spcBef>
              <a:spcAft>
                <a:spcPts val="0"/>
              </a:spcAft>
              <a:buNone/>
            </a:pPr>
            <a:r>
              <a:rPr lang="en" sz="6300">
                <a:solidFill>
                  <a:schemeClr val="accent1"/>
                </a:solidFill>
              </a:rPr>
              <a:t>STUDENT </a:t>
            </a:r>
            <a:endParaRPr sz="6300">
              <a:solidFill>
                <a:schemeClr val="accent1"/>
              </a:solidFill>
            </a:endParaRPr>
          </a:p>
          <a:p>
            <a:pPr marL="0" lvl="0" indent="0" algn="ctr" rtl="0">
              <a:spcBef>
                <a:spcPts val="0"/>
              </a:spcBef>
              <a:spcAft>
                <a:spcPts val="0"/>
              </a:spcAft>
              <a:buNone/>
            </a:pPr>
            <a:r>
              <a:rPr lang="en" sz="6300">
                <a:solidFill>
                  <a:schemeClr val="accent1"/>
                </a:solidFill>
              </a:rPr>
              <a:t>MENTAL </a:t>
            </a:r>
            <a:endParaRPr sz="6300">
              <a:solidFill>
                <a:schemeClr val="accent1"/>
              </a:solidFill>
            </a:endParaRPr>
          </a:p>
          <a:p>
            <a:pPr marL="0" lvl="0" indent="0" algn="ctr" rtl="0">
              <a:spcBef>
                <a:spcPts val="0"/>
              </a:spcBef>
              <a:spcAft>
                <a:spcPts val="0"/>
              </a:spcAft>
              <a:buNone/>
            </a:pPr>
            <a:r>
              <a:rPr lang="en" sz="6300">
                <a:solidFill>
                  <a:schemeClr val="accent1"/>
                </a:solidFill>
              </a:rPr>
              <a:t>HEALTH</a:t>
            </a:r>
            <a:endParaRPr sz="6300">
              <a:solidFill>
                <a:schemeClr val="accent1"/>
              </a:solidFill>
            </a:endParaRPr>
          </a:p>
          <a:p>
            <a:pPr marL="0" lvl="0" indent="0" algn="ctr" rtl="0">
              <a:spcBef>
                <a:spcPts val="0"/>
              </a:spcBef>
              <a:spcAft>
                <a:spcPts val="0"/>
              </a:spcAft>
              <a:buClr>
                <a:schemeClr val="dk2"/>
              </a:buClr>
              <a:buSzPts val="990"/>
              <a:buFont typeface="Arial"/>
              <a:buNone/>
            </a:pPr>
            <a:r>
              <a:rPr lang="en" sz="6300">
                <a:solidFill>
                  <a:schemeClr val="accent1"/>
                </a:solidFill>
              </a:rPr>
              <a:t>———</a:t>
            </a:r>
            <a:endParaRPr sz="6300">
              <a:solidFill>
                <a:schemeClr val="accent1"/>
              </a:solidFill>
            </a:endParaRPr>
          </a:p>
        </p:txBody>
      </p:sp>
      <p:pic>
        <p:nvPicPr>
          <p:cNvPr id="63" name="Google Shape;63;p13" descr="Looking down on waves breaking against rock formation"/>
          <p:cNvPicPr preferRelativeResize="0"/>
          <p:nvPr/>
        </p:nvPicPr>
        <p:blipFill rotWithShape="1">
          <a:blip r:embed="rId3">
            <a:alphaModFix/>
          </a:blip>
          <a:srcRect l="43436" t="2742" r="9328"/>
          <a:stretch/>
        </p:blipFill>
        <p:spPr>
          <a:xfrm>
            <a:off x="76200" y="70650"/>
            <a:ext cx="1822199" cy="5002199"/>
          </a:xfrm>
          <a:prstGeom prst="rect">
            <a:avLst/>
          </a:prstGeom>
          <a:noFill/>
          <a:ln>
            <a:noFill/>
          </a:ln>
        </p:spPr>
      </p:pic>
      <p:pic>
        <p:nvPicPr>
          <p:cNvPr id="64" name="Google Shape;64;p13" descr="Legs wearing loose-fitting black pants and low-top athletic shoes standing on rugged terrain"/>
          <p:cNvPicPr preferRelativeResize="0"/>
          <p:nvPr/>
        </p:nvPicPr>
        <p:blipFill rotWithShape="1">
          <a:blip r:embed="rId4">
            <a:alphaModFix/>
          </a:blip>
          <a:srcRect l="47051" r="17029" b="1390"/>
          <a:stretch/>
        </p:blipFill>
        <p:spPr>
          <a:xfrm>
            <a:off x="1939424" y="70650"/>
            <a:ext cx="1822202" cy="5002197"/>
          </a:xfrm>
          <a:prstGeom prst="rect">
            <a:avLst/>
          </a:prstGeom>
          <a:noFill/>
          <a:ln>
            <a:noFill/>
          </a:ln>
        </p:spPr>
      </p:pic>
      <p:pic>
        <p:nvPicPr>
          <p:cNvPr id="65" name="Google Shape;65;p13"/>
          <p:cNvPicPr preferRelativeResize="0"/>
          <p:nvPr/>
        </p:nvPicPr>
        <p:blipFill rotWithShape="1">
          <a:blip r:embed="rId5">
            <a:alphaModFix/>
          </a:blip>
          <a:srcRect l="24241" r="24236"/>
          <a:stretch/>
        </p:blipFill>
        <p:spPr>
          <a:xfrm>
            <a:off x="3802638" y="70650"/>
            <a:ext cx="1822201" cy="5002199"/>
          </a:xfrm>
          <a:prstGeom prst="rect">
            <a:avLst/>
          </a:prstGeom>
          <a:noFill/>
          <a:ln>
            <a:noFill/>
          </a:ln>
        </p:spPr>
      </p:pic>
      <p:sp>
        <p:nvSpPr>
          <p:cNvPr id="66" name="Google Shape;66;p13"/>
          <p:cNvSpPr txBox="1"/>
          <p:nvPr/>
        </p:nvSpPr>
        <p:spPr>
          <a:xfrm>
            <a:off x="5913700" y="4329050"/>
            <a:ext cx="29037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Economica"/>
                <a:ea typeface="Economica"/>
                <a:cs typeface="Economica"/>
                <a:sym typeface="Economica"/>
              </a:rPr>
              <a:t>Project 4</a:t>
            </a:r>
            <a:endParaRPr sz="1500">
              <a:solidFill>
                <a:schemeClr val="dk1"/>
              </a:solidFill>
              <a:latin typeface="Economica"/>
              <a:ea typeface="Economica"/>
              <a:cs typeface="Economica"/>
              <a:sym typeface="Economica"/>
            </a:endParaRPr>
          </a:p>
          <a:p>
            <a:pPr marL="0" lvl="0" indent="0" algn="ctr" rtl="0">
              <a:spcBef>
                <a:spcPts val="0"/>
              </a:spcBef>
              <a:spcAft>
                <a:spcPts val="0"/>
              </a:spcAft>
              <a:buNone/>
            </a:pPr>
            <a:r>
              <a:rPr lang="en" sz="1500">
                <a:solidFill>
                  <a:schemeClr val="dk1"/>
                </a:solidFill>
                <a:latin typeface="Economica"/>
                <a:ea typeface="Economica"/>
                <a:cs typeface="Economica"/>
                <a:sym typeface="Economica"/>
              </a:rPr>
              <a:t>Alyssa, Patrick, Nathan, Alexia</a:t>
            </a:r>
            <a:endParaRPr sz="1500">
              <a:solidFill>
                <a:schemeClr val="dk1"/>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pic>
        <p:nvPicPr>
          <p:cNvPr id="123" name="Google Shape;123;p22"/>
          <p:cNvPicPr preferRelativeResize="0"/>
          <p:nvPr/>
        </p:nvPicPr>
        <p:blipFill>
          <a:blip r:embed="rId4">
            <a:alphaModFix/>
          </a:blip>
          <a:stretch>
            <a:fillRect/>
          </a:stretch>
        </p:blipFill>
        <p:spPr>
          <a:xfrm>
            <a:off x="506500" y="232075"/>
            <a:ext cx="8018776" cy="1936875"/>
          </a:xfrm>
          <a:prstGeom prst="rect">
            <a:avLst/>
          </a:prstGeom>
          <a:noFill/>
          <a:ln>
            <a:noFill/>
          </a:ln>
        </p:spPr>
      </p:pic>
      <p:pic>
        <p:nvPicPr>
          <p:cNvPr id="124" name="Google Shape;124;p22"/>
          <p:cNvPicPr preferRelativeResize="0"/>
          <p:nvPr/>
        </p:nvPicPr>
        <p:blipFill>
          <a:blip r:embed="rId5">
            <a:alphaModFix/>
          </a:blip>
          <a:stretch>
            <a:fillRect/>
          </a:stretch>
        </p:blipFill>
        <p:spPr>
          <a:xfrm>
            <a:off x="506500" y="2292875"/>
            <a:ext cx="8018775" cy="2779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pic>
        <p:nvPicPr>
          <p:cNvPr id="129" name="Google Shape;129;p23"/>
          <p:cNvPicPr preferRelativeResize="0"/>
          <p:nvPr/>
        </p:nvPicPr>
        <p:blipFill>
          <a:blip r:embed="rId4">
            <a:alphaModFix/>
          </a:blip>
          <a:stretch>
            <a:fillRect/>
          </a:stretch>
        </p:blipFill>
        <p:spPr>
          <a:xfrm>
            <a:off x="911850" y="205500"/>
            <a:ext cx="7418675" cy="847725"/>
          </a:xfrm>
          <a:prstGeom prst="rect">
            <a:avLst/>
          </a:prstGeom>
          <a:noFill/>
          <a:ln>
            <a:noFill/>
          </a:ln>
        </p:spPr>
      </p:pic>
      <p:pic>
        <p:nvPicPr>
          <p:cNvPr id="130" name="Google Shape;130;p23"/>
          <p:cNvPicPr preferRelativeResize="0"/>
          <p:nvPr/>
        </p:nvPicPr>
        <p:blipFill>
          <a:blip r:embed="rId5">
            <a:alphaModFix/>
          </a:blip>
          <a:stretch>
            <a:fillRect/>
          </a:stretch>
        </p:blipFill>
        <p:spPr>
          <a:xfrm>
            <a:off x="939363" y="1198623"/>
            <a:ext cx="7363650" cy="2085675"/>
          </a:xfrm>
          <a:prstGeom prst="rect">
            <a:avLst/>
          </a:prstGeom>
          <a:noFill/>
          <a:ln>
            <a:noFill/>
          </a:ln>
        </p:spPr>
      </p:pic>
      <p:pic>
        <p:nvPicPr>
          <p:cNvPr id="131" name="Google Shape;131;p23"/>
          <p:cNvPicPr preferRelativeResize="0"/>
          <p:nvPr/>
        </p:nvPicPr>
        <p:blipFill>
          <a:blip r:embed="rId6">
            <a:alphaModFix/>
          </a:blip>
          <a:stretch>
            <a:fillRect/>
          </a:stretch>
        </p:blipFill>
        <p:spPr>
          <a:xfrm>
            <a:off x="911850" y="3429700"/>
            <a:ext cx="7418676" cy="141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p:nvPr/>
        </p:nvSpPr>
        <p:spPr>
          <a:xfrm>
            <a:off x="471100" y="1230575"/>
            <a:ext cx="3468300" cy="29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3F3F3"/>
                </a:solidFill>
                <a:latin typeface="Economica"/>
                <a:ea typeface="Economica"/>
                <a:cs typeface="Economica"/>
                <a:sym typeface="Economica"/>
              </a:rPr>
              <a:t>Based on the data we were able to find on Kaggle we did get quick results due to it being a small data set. </a:t>
            </a:r>
            <a:endParaRPr sz="1800">
              <a:solidFill>
                <a:srgbClr val="F3F3F3"/>
              </a:solidFill>
              <a:latin typeface="Economica"/>
              <a:ea typeface="Economica"/>
              <a:cs typeface="Economica"/>
              <a:sym typeface="Economica"/>
            </a:endParaRPr>
          </a:p>
          <a:p>
            <a:pPr marL="0" lvl="0" indent="0" algn="l" rtl="0">
              <a:spcBef>
                <a:spcPts val="0"/>
              </a:spcBef>
              <a:spcAft>
                <a:spcPts val="0"/>
              </a:spcAft>
              <a:buNone/>
            </a:pPr>
            <a:r>
              <a:rPr lang="en" sz="1800">
                <a:solidFill>
                  <a:srgbClr val="F3F3F3"/>
                </a:solidFill>
                <a:latin typeface="Economica"/>
                <a:ea typeface="Economica"/>
                <a:cs typeface="Economica"/>
                <a:sym typeface="Economica"/>
              </a:rPr>
              <a:t>For the future we would like to work with a larger data set to be able to find more details and more columns of different topics.</a:t>
            </a:r>
            <a:endParaRPr sz="1800">
              <a:solidFill>
                <a:srgbClr val="F3F3F3"/>
              </a:solidFill>
              <a:latin typeface="Economica"/>
              <a:ea typeface="Economica"/>
              <a:cs typeface="Economica"/>
              <a:sym typeface="Economica"/>
            </a:endParaRPr>
          </a:p>
          <a:p>
            <a:pPr marL="0" lvl="0" indent="0" algn="l" rtl="0">
              <a:spcBef>
                <a:spcPts val="0"/>
              </a:spcBef>
              <a:spcAft>
                <a:spcPts val="0"/>
              </a:spcAft>
              <a:buNone/>
            </a:pPr>
            <a:r>
              <a:rPr lang="en" sz="1800">
                <a:solidFill>
                  <a:srgbClr val="F3F3F3"/>
                </a:solidFill>
                <a:latin typeface="Economica"/>
                <a:ea typeface="Economica"/>
                <a:cs typeface="Economica"/>
                <a:sym typeface="Economica"/>
              </a:rPr>
              <a:t>Next time we would like to look into several mental illness and find more details on all of them instead of just one.</a:t>
            </a:r>
            <a:endParaRPr sz="1800">
              <a:solidFill>
                <a:srgbClr val="F3F3F3"/>
              </a:solidFill>
              <a:latin typeface="Economica"/>
              <a:ea typeface="Economica"/>
              <a:cs typeface="Economica"/>
              <a:sym typeface="Economica"/>
            </a:endParaRPr>
          </a:p>
          <a:p>
            <a:pPr marL="0" lvl="0" indent="0" algn="l" rtl="0">
              <a:spcBef>
                <a:spcPts val="0"/>
              </a:spcBef>
              <a:spcAft>
                <a:spcPts val="0"/>
              </a:spcAft>
              <a:buNone/>
            </a:pPr>
            <a:endParaRPr sz="1800">
              <a:solidFill>
                <a:srgbClr val="F3F3F3"/>
              </a:solidFill>
              <a:latin typeface="Economica"/>
              <a:ea typeface="Economica"/>
              <a:cs typeface="Economica"/>
              <a:sym typeface="Economica"/>
            </a:endParaRPr>
          </a:p>
        </p:txBody>
      </p:sp>
      <p:sp>
        <p:nvSpPr>
          <p:cNvPr id="137" name="Google Shape;137;p24"/>
          <p:cNvSpPr txBox="1"/>
          <p:nvPr/>
        </p:nvSpPr>
        <p:spPr>
          <a:xfrm>
            <a:off x="522300" y="540025"/>
            <a:ext cx="4798200" cy="6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a:solidFill>
                  <a:schemeClr val="lt1"/>
                </a:solidFill>
                <a:latin typeface="Economica"/>
                <a:ea typeface="Economica"/>
                <a:cs typeface="Economica"/>
                <a:sym typeface="Economica"/>
              </a:rPr>
              <a:t>Limitations</a:t>
            </a:r>
            <a:endParaRPr sz="2900">
              <a:solidFill>
                <a:schemeClr val="lt1"/>
              </a:solidFill>
              <a:latin typeface="Economica"/>
              <a:ea typeface="Economica"/>
              <a:cs typeface="Economica"/>
              <a:sym typeface="Economic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5"/>
          <p:cNvSpPr txBox="1"/>
          <p:nvPr/>
        </p:nvSpPr>
        <p:spPr>
          <a:xfrm>
            <a:off x="4632950" y="350250"/>
            <a:ext cx="4131300" cy="44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1"/>
              </a:solidFill>
              <a:latin typeface="Playfair Display"/>
              <a:ea typeface="Playfair Display"/>
              <a:cs typeface="Playfair Display"/>
              <a:sym typeface="Playfair Display"/>
            </a:endParaRPr>
          </a:p>
          <a:p>
            <a:pPr marL="0" lvl="0" indent="0" algn="l" rtl="0">
              <a:spcBef>
                <a:spcPts val="0"/>
              </a:spcBef>
              <a:spcAft>
                <a:spcPts val="0"/>
              </a:spcAft>
              <a:buNone/>
            </a:pPr>
            <a:r>
              <a:rPr lang="en" sz="1800">
                <a:solidFill>
                  <a:schemeClr val="lt1"/>
                </a:solidFill>
                <a:latin typeface="Playfair Display"/>
                <a:ea typeface="Playfair Display"/>
                <a:cs typeface="Playfair Display"/>
                <a:sym typeface="Playfair Display"/>
              </a:rPr>
              <a:t>Conclusion: Our model was able to predict with 84% accuracy if a student had depression. We were able to see how depression could affect a students gpa.</a:t>
            </a:r>
            <a:endParaRPr sz="1800">
              <a:solidFill>
                <a:schemeClr val="lt1"/>
              </a:solidFill>
              <a:latin typeface="Playfair Display"/>
              <a:ea typeface="Playfair Display"/>
              <a:cs typeface="Playfair Display"/>
              <a:sym typeface="Playfair Display"/>
            </a:endParaRPr>
          </a:p>
          <a:p>
            <a:pPr marL="0" lvl="0" indent="0" algn="l" rtl="0">
              <a:spcBef>
                <a:spcPts val="0"/>
              </a:spcBef>
              <a:spcAft>
                <a:spcPts val="0"/>
              </a:spcAft>
              <a:buNone/>
            </a:pPr>
            <a:r>
              <a:rPr lang="en" sz="1800">
                <a:solidFill>
                  <a:schemeClr val="lt1"/>
                </a:solidFill>
                <a:latin typeface="Playfair Display"/>
                <a:ea typeface="Playfair Display"/>
                <a:cs typeface="Playfair Display"/>
                <a:sym typeface="Playfair Display"/>
              </a:rPr>
              <a:t>Based on our data and what we were able to gather we can see the effects on depression do impact a students ability to perform in school.</a:t>
            </a:r>
            <a:endParaRPr sz="1800">
              <a:solidFill>
                <a:schemeClr val="lt1"/>
              </a:solidFill>
              <a:latin typeface="Playfair Display"/>
              <a:ea typeface="Playfair Display"/>
              <a:cs typeface="Playfair Display"/>
              <a:sym typeface="Playfair Display"/>
            </a:endParaRPr>
          </a:p>
          <a:p>
            <a:pPr marL="0" lvl="0" indent="0" algn="l" rtl="0">
              <a:spcBef>
                <a:spcPts val="0"/>
              </a:spcBef>
              <a:spcAft>
                <a:spcPts val="0"/>
              </a:spcAft>
              <a:buNone/>
            </a:pPr>
            <a:r>
              <a:rPr lang="en" sz="1800">
                <a:solidFill>
                  <a:schemeClr val="lt1"/>
                </a:solidFill>
                <a:latin typeface="Playfair Display"/>
                <a:ea typeface="Playfair Display"/>
                <a:cs typeface="Playfair Display"/>
                <a:sym typeface="Playfair Display"/>
              </a:rPr>
              <a:t>Though there is factors on whether a student gets treated for the illness or not, the age, gender, years of study, and type of courses, it does create an effect and can damage their ability to perform in school.</a:t>
            </a:r>
            <a:endParaRPr sz="1800">
              <a:solidFill>
                <a:schemeClr val="lt1"/>
              </a:solidFill>
              <a:latin typeface="Playfair Display"/>
              <a:ea typeface="Playfair Display"/>
              <a:cs typeface="Playfair Display"/>
              <a:sym typeface="Playfair Display"/>
            </a:endParaRPr>
          </a:p>
          <a:p>
            <a:pPr marL="0" lvl="0" indent="0" algn="l" rtl="0">
              <a:spcBef>
                <a:spcPts val="0"/>
              </a:spcBef>
              <a:spcAft>
                <a:spcPts val="0"/>
              </a:spcAft>
              <a:buNone/>
            </a:pPr>
            <a:endParaRPr sz="1800">
              <a:solidFill>
                <a:schemeClr val="lt1"/>
              </a:solidFill>
              <a:latin typeface="Playfair Display"/>
              <a:ea typeface="Playfair Display"/>
              <a:cs typeface="Playfair Display"/>
              <a:sym typeface="Playfair Display"/>
            </a:endParaRPr>
          </a:p>
          <a:p>
            <a:pPr marL="0" lvl="0" indent="0" algn="l" rtl="0">
              <a:spcBef>
                <a:spcPts val="0"/>
              </a:spcBef>
              <a:spcAft>
                <a:spcPts val="0"/>
              </a:spcAft>
              <a:buNone/>
            </a:pPr>
            <a:r>
              <a:rPr lang="en" sz="1800">
                <a:solidFill>
                  <a:schemeClr val="lt1"/>
                </a:solidFill>
                <a:latin typeface="Playfair Display"/>
                <a:ea typeface="Playfair Display"/>
                <a:cs typeface="Playfair Display"/>
                <a:sym typeface="Playfair Display"/>
              </a:rPr>
              <a:t> </a:t>
            </a:r>
            <a:endParaRPr sz="1800">
              <a:solidFill>
                <a:schemeClr val="lt1"/>
              </a:solidFill>
              <a:latin typeface="Playfair Display"/>
              <a:ea typeface="Playfair Display"/>
              <a:cs typeface="Playfair Display"/>
              <a:sym typeface="Playfair Display"/>
            </a:endParaRPr>
          </a:p>
          <a:p>
            <a:pPr marL="0" lvl="0" indent="0" algn="l" rtl="0">
              <a:spcBef>
                <a:spcPts val="0"/>
              </a:spcBef>
              <a:spcAft>
                <a:spcPts val="0"/>
              </a:spcAft>
              <a:buNone/>
            </a:pPr>
            <a:endParaRPr sz="1800">
              <a:solidFill>
                <a:schemeClr val="lt1"/>
              </a:solidFill>
              <a:latin typeface="Playfair Display"/>
              <a:ea typeface="Playfair Display"/>
              <a:cs typeface="Playfair Display"/>
              <a:sym typeface="Playfair Display"/>
            </a:endParaRPr>
          </a:p>
          <a:p>
            <a:pPr marL="0" lvl="0" indent="0" algn="l" rtl="0">
              <a:spcBef>
                <a:spcPts val="0"/>
              </a:spcBef>
              <a:spcAft>
                <a:spcPts val="0"/>
              </a:spcAft>
              <a:buNone/>
            </a:pPr>
            <a:endParaRPr sz="1800">
              <a:solidFill>
                <a:schemeClr val="lt1"/>
              </a:solidFill>
              <a:latin typeface="Playfair Display"/>
              <a:ea typeface="Playfair Display"/>
              <a:cs typeface="Playfair Display"/>
              <a:sym typeface="Playfair Display"/>
            </a:endParaRPr>
          </a:p>
        </p:txBody>
      </p:sp>
      <p:pic>
        <p:nvPicPr>
          <p:cNvPr id="143" name="Google Shape;143;p25"/>
          <p:cNvPicPr preferRelativeResize="0"/>
          <p:nvPr/>
        </p:nvPicPr>
        <p:blipFill>
          <a:blip r:embed="rId4">
            <a:alphaModFix/>
          </a:blip>
          <a:stretch>
            <a:fillRect/>
          </a:stretch>
        </p:blipFill>
        <p:spPr>
          <a:xfrm>
            <a:off x="559625" y="443588"/>
            <a:ext cx="3702076" cy="4256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pic>
        <p:nvPicPr>
          <p:cNvPr id="71" name="Google Shape;71;p14"/>
          <p:cNvPicPr preferRelativeResize="0"/>
          <p:nvPr/>
        </p:nvPicPr>
        <p:blipFill>
          <a:blip r:embed="rId4">
            <a:alphaModFix/>
          </a:blip>
          <a:stretch>
            <a:fillRect/>
          </a:stretch>
        </p:blipFill>
        <p:spPr>
          <a:xfrm>
            <a:off x="4778300" y="152400"/>
            <a:ext cx="4213299" cy="4878150"/>
          </a:xfrm>
          <a:prstGeom prst="rect">
            <a:avLst/>
          </a:prstGeom>
          <a:noFill/>
          <a:ln>
            <a:noFill/>
          </a:ln>
        </p:spPr>
      </p:pic>
      <p:sp>
        <p:nvSpPr>
          <p:cNvPr id="72" name="Google Shape;72;p14"/>
          <p:cNvSpPr txBox="1"/>
          <p:nvPr/>
        </p:nvSpPr>
        <p:spPr>
          <a:xfrm>
            <a:off x="522325" y="752500"/>
            <a:ext cx="3718200" cy="349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900">
                <a:solidFill>
                  <a:schemeClr val="lt1"/>
                </a:solidFill>
                <a:latin typeface="Open Sans"/>
                <a:ea typeface="Open Sans"/>
                <a:cs typeface="Open Sans"/>
                <a:sym typeface="Open Sans"/>
              </a:rPr>
              <a:t>PROPOSAL/INTRODUCTION</a:t>
            </a:r>
            <a:endParaRPr sz="1900">
              <a:solidFill>
                <a:schemeClr val="lt1"/>
              </a:solidFill>
              <a:latin typeface="Open Sans"/>
              <a:ea typeface="Open Sans"/>
              <a:cs typeface="Open Sans"/>
              <a:sym typeface="Open Sans"/>
            </a:endParaRPr>
          </a:p>
          <a:p>
            <a:pPr marL="0" lvl="0" indent="0" algn="l" rtl="0">
              <a:lnSpc>
                <a:spcPct val="115000"/>
              </a:lnSpc>
              <a:spcBef>
                <a:spcPts val="120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For our project we decided to focus our data on Student Mental Health. </a:t>
            </a:r>
            <a:endParaRPr sz="1600">
              <a:solidFill>
                <a:schemeClr val="lt1"/>
              </a:solidFill>
              <a:latin typeface="Open Sans"/>
              <a:ea typeface="Open Sans"/>
              <a:cs typeface="Open Sans"/>
              <a:sym typeface="Open Sans"/>
            </a:endParaRPr>
          </a:p>
          <a:p>
            <a:pPr marL="0" lvl="0" indent="0" algn="l" rtl="0">
              <a:lnSpc>
                <a:spcPct val="115000"/>
              </a:lnSpc>
              <a:spcBef>
                <a:spcPts val="120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We wanted our model to be able to predict depression on a student and were able to get it at 84%. </a:t>
            </a:r>
            <a:endParaRPr sz="1600">
              <a:solidFill>
                <a:schemeClr val="lt1"/>
              </a:solidFill>
              <a:latin typeface="Open Sans"/>
              <a:ea typeface="Open Sans"/>
              <a:cs typeface="Open Sans"/>
              <a:sym typeface="Open Sans"/>
            </a:endParaRPr>
          </a:p>
          <a:p>
            <a:pPr marL="0" lvl="0" indent="0" algn="l" rtl="0">
              <a:lnSpc>
                <a:spcPct val="115000"/>
              </a:lnSpc>
              <a:spcBef>
                <a:spcPts val="1200"/>
              </a:spcBef>
              <a:spcAft>
                <a:spcPts val="1200"/>
              </a:spcAft>
              <a:buClr>
                <a:schemeClr val="dk1"/>
              </a:buClr>
              <a:buSzPts val="1100"/>
              <a:buFont typeface="Arial"/>
              <a:buNone/>
            </a:pPr>
            <a:r>
              <a:rPr lang="en" sz="1600">
                <a:solidFill>
                  <a:schemeClr val="lt1"/>
                </a:solidFill>
                <a:latin typeface="Open Sans"/>
                <a:ea typeface="Open Sans"/>
                <a:cs typeface="Open Sans"/>
                <a:sym typeface="Open Sans"/>
              </a:rPr>
              <a:t>Depression is the most common mental illness and it greatly impacts many people and we were interested in finding more details. </a:t>
            </a:r>
            <a:endParaRPr sz="1800">
              <a:solidFill>
                <a:schemeClr val="lt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5"/>
          <p:cNvSpPr txBox="1"/>
          <p:nvPr/>
        </p:nvSpPr>
        <p:spPr>
          <a:xfrm>
            <a:off x="152400" y="134875"/>
            <a:ext cx="8484900" cy="23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Economica"/>
                <a:ea typeface="Economica"/>
                <a:cs typeface="Economica"/>
                <a:sym typeface="Economica"/>
              </a:rPr>
              <a:t>Dataset had 10 columns and 100 rows.</a:t>
            </a:r>
            <a:endParaRPr sz="1800">
              <a:solidFill>
                <a:schemeClr val="dk1"/>
              </a:solidFill>
              <a:latin typeface="Economica"/>
              <a:ea typeface="Economica"/>
              <a:cs typeface="Economica"/>
              <a:sym typeface="Economica"/>
            </a:endParaRPr>
          </a:p>
          <a:p>
            <a:pPr marL="0" lvl="0" indent="0" algn="l" rtl="0">
              <a:spcBef>
                <a:spcPts val="0"/>
              </a:spcBef>
              <a:spcAft>
                <a:spcPts val="0"/>
              </a:spcAft>
              <a:buNone/>
            </a:pPr>
            <a:r>
              <a:rPr lang="en" sz="1800">
                <a:solidFill>
                  <a:schemeClr val="dk1"/>
                </a:solidFill>
                <a:latin typeface="Economica"/>
                <a:ea typeface="Economica"/>
                <a:cs typeface="Economica"/>
                <a:sym typeface="Economica"/>
              </a:rPr>
              <a:t>There were mental illness for Depression, Anxiety, and Panic Attack.</a:t>
            </a:r>
            <a:endParaRPr sz="1800">
              <a:solidFill>
                <a:schemeClr val="dk1"/>
              </a:solidFill>
              <a:latin typeface="Economica"/>
              <a:ea typeface="Economica"/>
              <a:cs typeface="Economica"/>
              <a:sym typeface="Economica"/>
            </a:endParaRPr>
          </a:p>
          <a:p>
            <a:pPr marL="0" lvl="0" indent="0" algn="l" rtl="0">
              <a:spcBef>
                <a:spcPts val="0"/>
              </a:spcBef>
              <a:spcAft>
                <a:spcPts val="0"/>
              </a:spcAft>
              <a:buClr>
                <a:schemeClr val="dk2"/>
              </a:buClr>
              <a:buSzPts val="1100"/>
              <a:buFont typeface="Arial"/>
              <a:buNone/>
            </a:pPr>
            <a:r>
              <a:rPr lang="en" sz="1800">
                <a:solidFill>
                  <a:schemeClr val="dk1"/>
                </a:solidFill>
                <a:latin typeface="Economica"/>
                <a:ea typeface="Economica"/>
                <a:cs typeface="Economica"/>
                <a:sym typeface="Economica"/>
              </a:rPr>
              <a:t>We decided to stay focused on Depression for our prediction.</a:t>
            </a:r>
            <a:endParaRPr sz="1800">
              <a:solidFill>
                <a:schemeClr val="dk1"/>
              </a:solidFill>
              <a:latin typeface="Economica"/>
              <a:ea typeface="Economica"/>
              <a:cs typeface="Economica"/>
              <a:sym typeface="Economica"/>
            </a:endParaRPr>
          </a:p>
          <a:p>
            <a:pPr marL="0" lvl="0" indent="0" algn="l" rtl="0">
              <a:spcBef>
                <a:spcPts val="0"/>
              </a:spcBef>
              <a:spcAft>
                <a:spcPts val="0"/>
              </a:spcAft>
              <a:buNone/>
            </a:pPr>
            <a:endParaRPr sz="1800">
              <a:solidFill>
                <a:schemeClr val="dk1"/>
              </a:solidFill>
              <a:latin typeface="Economica"/>
              <a:ea typeface="Economica"/>
              <a:cs typeface="Economica"/>
              <a:sym typeface="Economica"/>
            </a:endParaRPr>
          </a:p>
          <a:p>
            <a:pPr marL="0" lvl="0" indent="0" algn="l" rtl="0">
              <a:spcBef>
                <a:spcPts val="0"/>
              </a:spcBef>
              <a:spcAft>
                <a:spcPts val="0"/>
              </a:spcAft>
              <a:buNone/>
            </a:pPr>
            <a:r>
              <a:rPr lang="en" sz="1800">
                <a:solidFill>
                  <a:schemeClr val="dk1"/>
                </a:solidFill>
                <a:latin typeface="Economica"/>
                <a:ea typeface="Economica"/>
                <a:cs typeface="Economica"/>
                <a:sym typeface="Economica"/>
              </a:rPr>
              <a:t>Dataset found on Kaggle - Student Mental Health</a:t>
            </a:r>
            <a:endParaRPr sz="1800">
              <a:solidFill>
                <a:schemeClr val="dk1"/>
              </a:solidFill>
              <a:latin typeface="Economica"/>
              <a:ea typeface="Economica"/>
              <a:cs typeface="Economica"/>
              <a:sym typeface="Economica"/>
            </a:endParaRPr>
          </a:p>
          <a:p>
            <a:pPr marL="0" lvl="0" indent="0" algn="l" rtl="0">
              <a:spcBef>
                <a:spcPts val="0"/>
              </a:spcBef>
              <a:spcAft>
                <a:spcPts val="0"/>
              </a:spcAft>
              <a:buNone/>
            </a:pPr>
            <a:r>
              <a:rPr lang="en" sz="1800">
                <a:solidFill>
                  <a:schemeClr val="dk1"/>
                </a:solidFill>
                <a:latin typeface="Economica"/>
                <a:ea typeface="Economica"/>
                <a:cs typeface="Economica"/>
                <a:sym typeface="Economica"/>
              </a:rPr>
              <a:t>Url: </a:t>
            </a:r>
            <a:r>
              <a:rPr lang="en" sz="1100" u="sng">
                <a:solidFill>
                  <a:schemeClr val="lt1"/>
                </a:solidFill>
                <a:hlinkClick r:id="rId4">
                  <a:extLst>
                    <a:ext uri="{A12FA001-AC4F-418D-AE19-62706E023703}">
                      <ahyp:hlinkClr xmlns:ahyp="http://schemas.microsoft.com/office/drawing/2018/hyperlinkcolor" val="tx"/>
                    </a:ext>
                  </a:extLst>
                </a:hlinkClick>
              </a:rPr>
              <a:t>https://www.kaggle.com/datasets/shariful07/student-mental-health/data</a:t>
            </a:r>
            <a:endParaRPr sz="1800">
              <a:solidFill>
                <a:schemeClr val="lt1"/>
              </a:solidFill>
              <a:latin typeface="Playfair Display"/>
              <a:ea typeface="Playfair Display"/>
              <a:cs typeface="Playfair Display"/>
              <a:sym typeface="Playfair Display"/>
            </a:endParaRPr>
          </a:p>
          <a:p>
            <a:pPr marL="0" lvl="0" indent="0" algn="l" rtl="0">
              <a:spcBef>
                <a:spcPts val="0"/>
              </a:spcBef>
              <a:spcAft>
                <a:spcPts val="0"/>
              </a:spcAft>
              <a:buNone/>
            </a:pPr>
            <a:endParaRPr sz="1800">
              <a:solidFill>
                <a:schemeClr val="dk2"/>
              </a:solidFill>
              <a:latin typeface="Playfair Display"/>
              <a:ea typeface="Playfair Display"/>
              <a:cs typeface="Playfair Display"/>
              <a:sym typeface="Playfair Display"/>
            </a:endParaRPr>
          </a:p>
          <a:p>
            <a:pPr marL="0" lvl="0" indent="0" algn="l" rtl="0">
              <a:spcBef>
                <a:spcPts val="0"/>
              </a:spcBef>
              <a:spcAft>
                <a:spcPts val="0"/>
              </a:spcAft>
              <a:buNone/>
            </a:pPr>
            <a:endParaRPr sz="1800">
              <a:solidFill>
                <a:schemeClr val="dk2"/>
              </a:solidFill>
              <a:latin typeface="Playfair Display"/>
              <a:ea typeface="Playfair Display"/>
              <a:cs typeface="Playfair Display"/>
              <a:sym typeface="Playfair Display"/>
            </a:endParaRPr>
          </a:p>
          <a:p>
            <a:pPr marL="0" lvl="0" indent="0" algn="l" rtl="0">
              <a:spcBef>
                <a:spcPts val="0"/>
              </a:spcBef>
              <a:spcAft>
                <a:spcPts val="0"/>
              </a:spcAft>
              <a:buNone/>
            </a:pPr>
            <a:endParaRPr sz="1800">
              <a:solidFill>
                <a:schemeClr val="dk2"/>
              </a:solidFill>
              <a:latin typeface="Playfair Display"/>
              <a:ea typeface="Playfair Display"/>
              <a:cs typeface="Playfair Display"/>
              <a:sym typeface="Playfair Display"/>
            </a:endParaRPr>
          </a:p>
          <a:p>
            <a:pPr marL="0" lvl="0" indent="0" algn="l" rtl="0">
              <a:spcBef>
                <a:spcPts val="0"/>
              </a:spcBef>
              <a:spcAft>
                <a:spcPts val="0"/>
              </a:spcAft>
              <a:buNone/>
            </a:pPr>
            <a:endParaRPr sz="1800">
              <a:solidFill>
                <a:schemeClr val="dk2"/>
              </a:solidFill>
              <a:latin typeface="Playfair Display"/>
              <a:ea typeface="Playfair Display"/>
              <a:cs typeface="Playfair Display"/>
              <a:sym typeface="Playfair Display"/>
            </a:endParaRPr>
          </a:p>
          <a:p>
            <a:pPr marL="0" lvl="0" indent="0" algn="l" rtl="0">
              <a:spcBef>
                <a:spcPts val="0"/>
              </a:spcBef>
              <a:spcAft>
                <a:spcPts val="0"/>
              </a:spcAft>
              <a:buNone/>
            </a:pPr>
            <a:endParaRPr sz="1800">
              <a:solidFill>
                <a:schemeClr val="dk2"/>
              </a:solidFill>
              <a:latin typeface="Playfair Display"/>
              <a:ea typeface="Playfair Display"/>
              <a:cs typeface="Playfair Display"/>
              <a:sym typeface="Playfair Display"/>
            </a:endParaRPr>
          </a:p>
          <a:p>
            <a:pPr marL="0" lvl="0" indent="0" algn="l" rtl="0">
              <a:spcBef>
                <a:spcPts val="0"/>
              </a:spcBef>
              <a:spcAft>
                <a:spcPts val="0"/>
              </a:spcAft>
              <a:buNone/>
            </a:pPr>
            <a:endParaRPr sz="1800">
              <a:solidFill>
                <a:schemeClr val="dk2"/>
              </a:solidFill>
              <a:latin typeface="Playfair Display"/>
              <a:ea typeface="Playfair Display"/>
              <a:cs typeface="Playfair Display"/>
              <a:sym typeface="Playfair Display"/>
            </a:endParaRPr>
          </a:p>
        </p:txBody>
      </p:sp>
      <p:pic>
        <p:nvPicPr>
          <p:cNvPr id="78" name="Google Shape;78;p15"/>
          <p:cNvPicPr preferRelativeResize="0"/>
          <p:nvPr/>
        </p:nvPicPr>
        <p:blipFill rotWithShape="1">
          <a:blip r:embed="rId5">
            <a:alphaModFix/>
          </a:blip>
          <a:srcRect l="1023" r="7627" b="3799"/>
          <a:stretch/>
        </p:blipFill>
        <p:spPr>
          <a:xfrm>
            <a:off x="141150" y="2184850"/>
            <a:ext cx="8861701" cy="2714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6224">
            <a:alpha val="37730"/>
          </a:srgbClr>
        </a:solid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514800" y="135225"/>
            <a:ext cx="7685100" cy="674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Data Model Implementation - SQL </a:t>
            </a:r>
            <a:endParaRPr/>
          </a:p>
        </p:txBody>
      </p:sp>
      <p:pic>
        <p:nvPicPr>
          <p:cNvPr id="84" name="Google Shape;84;p16"/>
          <p:cNvPicPr preferRelativeResize="0"/>
          <p:nvPr/>
        </p:nvPicPr>
        <p:blipFill rotWithShape="1">
          <a:blip r:embed="rId3">
            <a:alphaModFix/>
          </a:blip>
          <a:srcRect r="17170"/>
          <a:stretch/>
        </p:blipFill>
        <p:spPr>
          <a:xfrm>
            <a:off x="696613" y="956875"/>
            <a:ext cx="7321475" cy="1857000"/>
          </a:xfrm>
          <a:prstGeom prst="rect">
            <a:avLst/>
          </a:prstGeom>
          <a:noFill/>
          <a:ln>
            <a:noFill/>
          </a:ln>
        </p:spPr>
      </p:pic>
      <p:pic>
        <p:nvPicPr>
          <p:cNvPr id="85" name="Google Shape;85;p16"/>
          <p:cNvPicPr preferRelativeResize="0"/>
          <p:nvPr/>
        </p:nvPicPr>
        <p:blipFill rotWithShape="1">
          <a:blip r:embed="rId4">
            <a:alphaModFix/>
          </a:blip>
          <a:srcRect r="13186" b="28683"/>
          <a:stretch/>
        </p:blipFill>
        <p:spPr>
          <a:xfrm>
            <a:off x="2131250" y="3102125"/>
            <a:ext cx="4452199" cy="142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4">
            <a:alphaModFix/>
          </a:blip>
          <a:stretch>
            <a:fillRect/>
          </a:stretch>
        </p:blipFill>
        <p:spPr>
          <a:xfrm>
            <a:off x="81250" y="1408638"/>
            <a:ext cx="8981476" cy="3055225"/>
          </a:xfrm>
          <a:prstGeom prst="rect">
            <a:avLst/>
          </a:prstGeom>
          <a:noFill/>
          <a:ln>
            <a:noFill/>
          </a:ln>
        </p:spPr>
      </p:pic>
      <p:sp>
        <p:nvSpPr>
          <p:cNvPr id="91" name="Google Shape;91;p17"/>
          <p:cNvSpPr txBox="1"/>
          <p:nvPr/>
        </p:nvSpPr>
        <p:spPr>
          <a:xfrm>
            <a:off x="1460725" y="389525"/>
            <a:ext cx="5241000" cy="63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2"/>
                </a:solidFill>
                <a:latin typeface="Economica"/>
                <a:ea typeface="Economica"/>
                <a:cs typeface="Economica"/>
                <a:sym typeface="Economica"/>
              </a:rPr>
              <a:t>SQL TABLE</a:t>
            </a:r>
            <a:endParaRPr sz="2800">
              <a:solidFill>
                <a:schemeClr val="lt2"/>
              </a:solidFill>
              <a:latin typeface="Economica"/>
              <a:ea typeface="Economica"/>
              <a:cs typeface="Economica"/>
              <a:sym typeface="Economic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602525" y="99300"/>
            <a:ext cx="4045200" cy="794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Visual</a:t>
            </a:r>
            <a:r>
              <a:rPr lang="en">
                <a:solidFill>
                  <a:schemeClr val="lt1"/>
                </a:solidFill>
              </a:rPr>
              <a:t>ization</a:t>
            </a:r>
            <a:endParaRPr>
              <a:solidFill>
                <a:schemeClr val="lt1"/>
              </a:solidFill>
            </a:endParaRPr>
          </a:p>
        </p:txBody>
      </p:sp>
      <p:pic>
        <p:nvPicPr>
          <p:cNvPr id="97" name="Google Shape;97;p18"/>
          <p:cNvPicPr preferRelativeResize="0"/>
          <p:nvPr/>
        </p:nvPicPr>
        <p:blipFill rotWithShape="1">
          <a:blip r:embed="rId3">
            <a:alphaModFix/>
          </a:blip>
          <a:srcRect/>
          <a:stretch/>
        </p:blipFill>
        <p:spPr>
          <a:xfrm>
            <a:off x="300900" y="1002275"/>
            <a:ext cx="4222824" cy="3964176"/>
          </a:xfrm>
          <a:prstGeom prst="rect">
            <a:avLst/>
          </a:prstGeom>
          <a:noFill/>
          <a:ln>
            <a:noFill/>
          </a:ln>
        </p:spPr>
      </p:pic>
      <p:pic>
        <p:nvPicPr>
          <p:cNvPr id="98" name="Google Shape;98;p18"/>
          <p:cNvPicPr preferRelativeResize="0"/>
          <p:nvPr/>
        </p:nvPicPr>
        <p:blipFill>
          <a:blip r:embed="rId4">
            <a:alphaModFix/>
          </a:blip>
          <a:stretch>
            <a:fillRect/>
          </a:stretch>
        </p:blipFill>
        <p:spPr>
          <a:xfrm>
            <a:off x="4720500" y="1002275"/>
            <a:ext cx="4341949" cy="3964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4648300" y="182600"/>
            <a:ext cx="4277251" cy="4778299"/>
          </a:xfrm>
          <a:prstGeom prst="rect">
            <a:avLst/>
          </a:prstGeom>
          <a:noFill/>
          <a:ln>
            <a:noFill/>
          </a:ln>
        </p:spPr>
      </p:pic>
      <p:pic>
        <p:nvPicPr>
          <p:cNvPr id="104" name="Google Shape;104;p19"/>
          <p:cNvPicPr preferRelativeResize="0"/>
          <p:nvPr/>
        </p:nvPicPr>
        <p:blipFill>
          <a:blip r:embed="rId4">
            <a:alphaModFix/>
          </a:blip>
          <a:stretch>
            <a:fillRect/>
          </a:stretch>
        </p:blipFill>
        <p:spPr>
          <a:xfrm>
            <a:off x="152400" y="205375"/>
            <a:ext cx="4419600" cy="473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body" idx="4294967295"/>
          </p:nvPr>
        </p:nvSpPr>
        <p:spPr>
          <a:xfrm>
            <a:off x="3793125" y="188825"/>
            <a:ext cx="5160000" cy="581400"/>
          </a:xfrm>
          <a:prstGeom prst="rect">
            <a:avLst/>
          </a:prstGeom>
          <a:solidFill>
            <a:schemeClr val="lt1"/>
          </a:solidFill>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n" sz="2400"/>
              <a:t>Machine Model</a:t>
            </a:r>
            <a:endParaRPr sz="2400"/>
          </a:p>
        </p:txBody>
      </p:sp>
      <p:pic>
        <p:nvPicPr>
          <p:cNvPr id="110" name="Google Shape;110;p20"/>
          <p:cNvPicPr preferRelativeResize="0"/>
          <p:nvPr/>
        </p:nvPicPr>
        <p:blipFill>
          <a:blip r:embed="rId4">
            <a:alphaModFix/>
          </a:blip>
          <a:stretch>
            <a:fillRect/>
          </a:stretch>
        </p:blipFill>
        <p:spPr>
          <a:xfrm>
            <a:off x="152400" y="922625"/>
            <a:ext cx="8839199" cy="1883482"/>
          </a:xfrm>
          <a:prstGeom prst="rect">
            <a:avLst/>
          </a:prstGeom>
          <a:noFill/>
          <a:ln>
            <a:noFill/>
          </a:ln>
        </p:spPr>
      </p:pic>
      <p:pic>
        <p:nvPicPr>
          <p:cNvPr id="111" name="Google Shape;111;p20"/>
          <p:cNvPicPr preferRelativeResize="0"/>
          <p:nvPr/>
        </p:nvPicPr>
        <p:blipFill>
          <a:blip r:embed="rId5">
            <a:alphaModFix/>
          </a:blip>
          <a:stretch>
            <a:fillRect/>
          </a:stretch>
        </p:blipFill>
        <p:spPr>
          <a:xfrm>
            <a:off x="152400" y="2958500"/>
            <a:ext cx="8839199" cy="203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pic>
        <p:nvPicPr>
          <p:cNvPr id="116" name="Google Shape;116;p21"/>
          <p:cNvPicPr preferRelativeResize="0"/>
          <p:nvPr/>
        </p:nvPicPr>
        <p:blipFill>
          <a:blip r:embed="rId4">
            <a:alphaModFix/>
          </a:blip>
          <a:stretch>
            <a:fillRect/>
          </a:stretch>
        </p:blipFill>
        <p:spPr>
          <a:xfrm>
            <a:off x="596950" y="506200"/>
            <a:ext cx="7839075" cy="1171575"/>
          </a:xfrm>
          <a:prstGeom prst="rect">
            <a:avLst/>
          </a:prstGeom>
          <a:noFill/>
          <a:ln>
            <a:noFill/>
          </a:ln>
        </p:spPr>
      </p:pic>
      <p:pic>
        <p:nvPicPr>
          <p:cNvPr id="117" name="Google Shape;117;p21"/>
          <p:cNvPicPr preferRelativeResize="0"/>
          <p:nvPr/>
        </p:nvPicPr>
        <p:blipFill>
          <a:blip r:embed="rId5">
            <a:alphaModFix/>
          </a:blip>
          <a:stretch>
            <a:fillRect/>
          </a:stretch>
        </p:blipFill>
        <p:spPr>
          <a:xfrm>
            <a:off x="596950" y="2038350"/>
            <a:ext cx="7839075" cy="1066800"/>
          </a:xfrm>
          <a:prstGeom prst="rect">
            <a:avLst/>
          </a:prstGeom>
          <a:noFill/>
          <a:ln>
            <a:noFill/>
          </a:ln>
        </p:spPr>
      </p:pic>
      <p:pic>
        <p:nvPicPr>
          <p:cNvPr id="118" name="Google Shape;118;p21"/>
          <p:cNvPicPr preferRelativeResize="0"/>
          <p:nvPr/>
        </p:nvPicPr>
        <p:blipFill>
          <a:blip r:embed="rId6">
            <a:alphaModFix/>
          </a:blip>
          <a:stretch>
            <a:fillRect/>
          </a:stretch>
        </p:blipFill>
        <p:spPr>
          <a:xfrm>
            <a:off x="596950" y="3465725"/>
            <a:ext cx="7839075" cy="990600"/>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324</Words>
  <Application>Microsoft Office PowerPoint</Application>
  <PresentationFormat>On-screen Show (16:9)</PresentationFormat>
  <Paragraphs>36</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Open Sans</vt:lpstr>
      <vt:lpstr>Arial</vt:lpstr>
      <vt:lpstr>Playfair Display</vt:lpstr>
      <vt:lpstr>Economica</vt:lpstr>
      <vt:lpstr>Luxe</vt:lpstr>
      <vt:lpstr> ——— STUDENT  MENTAL  HEALTH ———</vt:lpstr>
      <vt:lpstr>PowerPoint Presentation</vt:lpstr>
      <vt:lpstr>PowerPoint Presentation</vt:lpstr>
      <vt:lpstr>Data Model Implementation - SQL </vt:lpstr>
      <vt:lpstr>PowerPoint Presentation</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 STUDENT  MENTAL  HEALTH ———</dc:title>
  <dc:creator>Nathanael Hyde</dc:creator>
  <cp:lastModifiedBy>Nathanael Hyde</cp:lastModifiedBy>
  <cp:revision>1</cp:revision>
  <dcterms:modified xsi:type="dcterms:W3CDTF">2023-11-28T01:52:09Z</dcterms:modified>
</cp:coreProperties>
</file>